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charts/chart7.xml" ContentType="application/vnd.openxmlformats-officedocument.drawingml.chart+xml"/>
  <Override PartName="/ppt/tags/tag1.xml" ContentType="application/vnd.openxmlformats-officedocument.presentationml.tags+xml"/>
  <Default Extension="bin" ContentType="application/vnd.openxmlformats-officedocument.presentationml.printerSettings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charts/chart11.xml" ContentType="application/vnd.openxmlformats-officedocument.drawingml.chart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5.xml" ContentType="application/vnd.openxmlformats-officedocument.presentationml.tags+xml"/>
  <Override PartName="/ppt/slides/slide23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charts/chart4.xml" ContentType="application/vnd.openxmlformats-officedocument.drawingml.chart+xml"/>
  <Override PartName="/ppt/slides/slide11.xml" ContentType="application/vnd.openxmlformats-officedocument.presentationml.slide+xml"/>
  <Override PartName="/ppt/slides/slide7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charts/chart8.xml" ContentType="application/vnd.openxmlformats-officedocument.drawingml.chart+xml"/>
  <Override PartName="/ppt/slides/slide15.xml" ContentType="application/vnd.openxmlformats-officedocument.presentationml.slide+xml"/>
  <Override PartName="/ppt/tags/tag2.xml" ContentType="application/vnd.openxmlformats-officedocument.presentationml.tags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charts/chart12.xml" ContentType="application/vnd.openxmlformats-officedocument.drawingml.chart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tags/tag6.xml" ContentType="application/vnd.openxmlformats-officedocument.presentationml.tags+xml"/>
  <Override PartName="/ppt/slides/slide24.xml" ContentType="application/vnd.openxmlformats-officedocument.presentationml.slid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charts/chart5.xml" ContentType="application/vnd.openxmlformats-officedocument.drawingml.chart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charts/chart9.xml" ContentType="application/vnd.openxmlformats-officedocument.drawingml.chart+xml"/>
  <Override PartName="/ppt/tags/tag3.xml" ContentType="application/vnd.openxmlformats-officedocument.presentationml.tags+xml"/>
  <Override PartName="/ppt/slides/slide1.xml" ContentType="application/vnd.openxmlformats-officedocument.presentationml.slide+xml"/>
  <Default Extension="xlsx" ContentType="application/vnd.openxmlformats-officedocument.spreadsheetml.sheet"/>
  <Override PartName="/ppt/slides/slide21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charts/chart2.xml" ContentType="application/vnd.openxmlformats-officedocument.drawingml.char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Layouts/slideLayout7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charts/chart6.xml" ContentType="application/vnd.openxmlformats-officedocument.drawingml.chart+xml"/>
  <Override PartName="/ppt/viewProps.xml" ContentType="application/vnd.openxmlformats-officedocument.presentationml.viewProps+xml"/>
  <Override PartName="/ppt/tags/tag10.xml" ContentType="application/vnd.openxmlformats-officedocument.presentationml.tags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charts/chart10.xml" ContentType="application/vnd.openxmlformats-officedocument.drawingml.chart+xml"/>
  <Override PartName="/ppt/presentation.xml" ContentType="application/vnd.openxmlformats-officedocument.presentationml.presentation.main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charts/chart3.xml" ContentType="application/vnd.openxmlformats-officedocument.drawingml.chart+xml"/>
  <Override PartName="/ppt/slides/slide6.xml" ContentType="application/vnd.openxmlformats-officedocument.presentationml.slide+xml"/>
  <Default Extension="pdf" ContentType="application/pdf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9" r:id="rId3"/>
    <p:sldId id="350" r:id="rId4"/>
    <p:sldId id="334" r:id="rId5"/>
    <p:sldId id="322" r:id="rId6"/>
    <p:sldId id="339" r:id="rId7"/>
    <p:sldId id="298" r:id="rId8"/>
    <p:sldId id="311" r:id="rId9"/>
    <p:sldId id="320" r:id="rId10"/>
    <p:sldId id="321" r:id="rId11"/>
    <p:sldId id="313" r:id="rId12"/>
    <p:sldId id="274" r:id="rId13"/>
    <p:sldId id="286" r:id="rId14"/>
    <p:sldId id="287" r:id="rId15"/>
    <p:sldId id="295" r:id="rId16"/>
    <p:sldId id="351" r:id="rId17"/>
    <p:sldId id="352" r:id="rId18"/>
    <p:sldId id="337" r:id="rId19"/>
    <p:sldId id="303" r:id="rId20"/>
    <p:sldId id="338" r:id="rId21"/>
    <p:sldId id="289" r:id="rId22"/>
    <p:sldId id="323" r:id="rId23"/>
    <p:sldId id="341" r:id="rId24"/>
    <p:sldId id="342" r:id="rId25"/>
    <p:sldId id="343" r:id="rId26"/>
    <p:sldId id="345" r:id="rId27"/>
    <p:sldId id="346" r:id="rId28"/>
    <p:sldId id="347" r:id="rId29"/>
    <p:sldId id="348" r:id="rId30"/>
    <p:sldId id="349" r:id="rId31"/>
    <p:sldId id="305" r:id="rId32"/>
    <p:sldId id="304" r:id="rId33"/>
    <p:sldId id="314" r:id="rId34"/>
    <p:sldId id="357" r:id="rId35"/>
    <p:sldId id="355" r:id="rId36"/>
    <p:sldId id="277" r:id="rId37"/>
    <p:sldId id="279" r:id="rId38"/>
    <p:sldId id="28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chemeClr val="tx1"/>
    </p:penClr>
  </p:showPr>
  <p:clrMru>
    <a:srgbClr val="407E00"/>
    <a:srgbClr val="E05C5D"/>
    <a:srgbClr val="73D5E4"/>
    <a:srgbClr val="000000"/>
    <a:srgbClr val="41FF06"/>
    <a:srgbClr val="FFFFFF"/>
    <a:srgbClr val="83D6E5"/>
    <a:srgbClr val="5ED7E3"/>
    <a:srgbClr val="E25E3E"/>
    <a:srgbClr val="63207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75731" autoAdjust="0"/>
  </p:normalViewPr>
  <p:slideViewPr>
    <p:cSldViewPr>
      <p:cViewPr varScale="1">
        <p:scale>
          <a:sx n="91" d="100"/>
          <a:sy n="91" d="100"/>
        </p:scale>
        <p:origin x="-13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Apps</c:v>
                </c:pt>
              </c:strCache>
            </c:strRef>
          </c:tx>
          <c:dPt>
            <c:idx val="1"/>
            <c:spPr>
              <a:solidFill>
                <a:srgbClr val="83D6E5"/>
              </a:solidFill>
            </c:spPr>
          </c:dPt>
          <c:dPt>
            <c:idx val="2"/>
            <c:spPr>
              <a:solidFill>
                <a:srgbClr val="E25E3E"/>
              </a:solidFill>
            </c:spPr>
          </c:dPt>
          <c:dPt>
            <c:idx val="3"/>
            <c:spPr>
              <a:solidFill>
                <a:schemeClr val="accent4">
                  <a:lumMod val="50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Play</c:v>
                </c:pt>
                <c:pt idx="1">
                  <c:v>9 English</c:v>
                </c:pt>
                <c:pt idx="2">
                  <c:v>6 Chinese</c:v>
                </c:pt>
                <c:pt idx="3">
                  <c:v>2 Russian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74.0</c:v>
                </c:pt>
                <c:pt idx="1">
                  <c:v>15.0</c:v>
                </c:pt>
                <c:pt idx="2">
                  <c:v>15.0</c:v>
                </c:pt>
                <c:pt idx="3">
                  <c:v>0.5</c:v>
                </c:pt>
              </c:numCache>
            </c:numRef>
          </c:val>
        </c:ser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4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/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400"/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2400"/>
            </a:pPr>
            <a:endParaRPr lang="en-US"/>
          </a:p>
        </c:txPr>
      </c:legendEntry>
      <c:layout>
        <c:manualLayout>
          <c:xMode val="edge"/>
          <c:yMode val="edge"/>
          <c:x val="0.710119422572178"/>
          <c:y val="0.223943651574803"/>
          <c:w val="0.287915354330709"/>
          <c:h val="0.406773622047244"/>
        </c:manualLayout>
      </c:layout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1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92016959418534"/>
          <c:y val="0.329966254218223"/>
          <c:w val="0.207983040581466"/>
          <c:h val="0.30832114735658"/>
        </c:manualLayout>
      </c:layout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noFill/>
              <a:ln w="63500" cmpd="sng">
                <a:solidFill>
                  <a:srgbClr val="FF0000"/>
                </a:solidFill>
              </a:ln>
            </c:spPr>
          </c:dPt>
          <c:dPt>
            <c:idx val="1"/>
            <c:spPr>
              <a:noFill/>
              <a:ln w="63500">
                <a:solidFill>
                  <a:srgbClr val="FF0000"/>
                </a:solidFill>
              </a:ln>
            </c:spPr>
          </c:dPt>
          <c:dPt>
            <c:idx val="2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spPr>
            <a:noFill/>
          </c:spPr>
          <c:dPt>
            <c:idx val="0"/>
            <c:spPr>
              <a:noFill/>
              <a:ln w="63500">
                <a:solidFill>
                  <a:srgbClr val="FF0000"/>
                </a:solidFill>
              </a:ln>
            </c:spPr>
          </c:dPt>
          <c:dPt>
            <c:idx val="2"/>
            <c:spPr>
              <a:noFill/>
              <a:ln w="63500">
                <a:solidFill>
                  <a:srgbClr val="FF0000"/>
                </a:solidFill>
              </a:ln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1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92016959418534"/>
          <c:y val="0.329966254218223"/>
          <c:w val="0.207983040581466"/>
          <c:h val="0.30832114735658"/>
        </c:manualLayout>
      </c:layout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noFill/>
              <a:ln w="63500" cmpd="sng">
                <a:solidFill>
                  <a:srgbClr val="FF0000"/>
                </a:solidFill>
              </a:ln>
            </c:spPr>
          </c:dPt>
          <c:dPt>
            <c:idx val="1"/>
            <c:spPr>
              <a:noFill/>
              <a:ln w="63500">
                <a:solidFill>
                  <a:srgbClr val="FF0000"/>
                </a:solidFill>
              </a:ln>
            </c:spPr>
          </c:dPt>
          <c:dPt>
            <c:idx val="2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1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92016959418534"/>
          <c:y val="0.329966254218223"/>
          <c:w val="0.207983040581466"/>
          <c:h val="0.30832114735658"/>
        </c:manualLayout>
      </c:layout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noFill/>
              <a:ln w="63500" cmpd="sng">
                <a:solidFill>
                  <a:srgbClr val="FF0000"/>
                </a:solidFill>
              </a:ln>
            </c:spPr>
          </c:dPt>
          <c:dPt>
            <c:idx val="1"/>
            <c:spPr>
              <a:noFill/>
              <a:ln w="63500">
                <a:solidFill>
                  <a:srgbClr val="FF0000"/>
                </a:solidFill>
              </a:ln>
            </c:spPr>
          </c:dPt>
          <c:dPt>
            <c:idx val="2"/>
            <c:spPr>
              <a:noFill/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dPt>
            <c:idx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2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Alice</c:v>
                </c:pt>
                <c:pt idx="1">
                  <c:v>Bob</c:v>
                </c:pt>
                <c:pt idx="2">
                  <c:v>Charlie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20.0</c:v>
                </c:pt>
                <c:pt idx="1">
                  <c:v>30.0</c:v>
                </c:pt>
                <c:pt idx="2">
                  <c:v>50.0</c:v>
                </c:pt>
              </c:numCache>
            </c:numRef>
          </c:val>
        </c:ser>
        <c:firstSliceAng val="0"/>
      </c:pie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FB5E2-3E8F-8C43-8090-4308DB270766}" type="datetimeFigureOut">
              <a:rPr lang="en-US" smtClean="0"/>
              <a:pPr/>
              <a:t>7/21/13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E54D-75B2-3F43-9A66-5BA94DA54D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53440-6145-1044-8B5A-AC3346DA0708}" type="datetimeFigureOut">
              <a:rPr lang="en-US" smtClean="0"/>
              <a:pPr/>
              <a:t>7/21/13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32989-1F17-9644-A75E-BFAE376542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32989-1F17-9644-A75E-BFAE376542B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006F-DCF1-0F4A-B205-7E128E230394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D574-6E5F-EB45-94CA-8D78CA265761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32105-D520-184A-8821-1955083E8924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0381-14C2-5749-8CE9-02E8EC9D3C40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6A75-702D-3946-91A7-B8C5CD9C2785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5F1F9-250A-7C4A-8092-3999C44BA2B6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12EC8-DDA3-BF47-BFD8-AD0019330E4C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216E-D9A0-5549-A945-AE6A735DF5A5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FBCE-69BD-0248-9E9F-AAC856C90E9D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9E3B-1B1C-064B-8205-8F955FD95EF5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C13BD-F52F-734D-A9C8-CC3F573A7D45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63CBC-87D5-0E4D-873C-D5157F3B84F2}" type="datetime1">
              <a:rPr lang="en-US" smtClean="0"/>
              <a:pPr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FB443-C135-48E1-B7BA-9A8C14DA6E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35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35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34.jpe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0.png"/><Relationship Id="rId5" Type="http://schemas.openxmlformats.org/officeDocument/2006/relationships/chart" Target="../charts/chart2.xm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d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image" Target="../media/image5.pn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image" Target="../media/image21.jpeg"/><Relationship Id="rId11" Type="http://schemas.openxmlformats.org/officeDocument/2006/relationships/image" Target="../media/image22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3.gif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065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Examining the Landscape and Impact of Android App Plagiarism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Clint </a:t>
            </a:r>
            <a:r>
              <a:rPr lang="en-US" sz="3600" b="1" dirty="0" err="1" smtClean="0">
                <a:solidFill>
                  <a:schemeClr val="accent1"/>
                </a:solidFill>
              </a:rPr>
              <a:t>Gibler</a:t>
            </a:r>
            <a:endParaRPr lang="en-US" sz="3600" b="1" dirty="0" smtClean="0">
              <a:solidFill>
                <a:schemeClr val="accent1"/>
              </a:solidFill>
            </a:endParaRPr>
          </a:p>
          <a:p>
            <a:endParaRPr lang="en-US" sz="3600" i="1" u="sng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9600" y="4191000"/>
            <a:ext cx="4953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Ryan Stevens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Jonathan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Crussell</a:t>
            </a:r>
            <a:endParaRPr lang="en-US" sz="27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Hao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Chen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181600" y="4267200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700" dirty="0" err="1" smtClean="0">
                <a:latin typeface="Arial" pitchFamily="34" charset="0"/>
                <a:cs typeface="Arial" pitchFamily="34" charset="0"/>
              </a:rPr>
              <a:t>Hui</a:t>
            </a:r>
            <a:r>
              <a:rPr lang="en-US" sz="2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700" dirty="0" err="1" smtClean="0">
                <a:latin typeface="Arial" pitchFamily="34" charset="0"/>
                <a:cs typeface="Arial" pitchFamily="34" charset="0"/>
              </a:rPr>
              <a:t>Zang</a:t>
            </a:r>
            <a:endParaRPr lang="en-US" sz="2700" dirty="0" smtClean="0">
              <a:latin typeface="Arial" pitchFamily="34" charset="0"/>
              <a:cs typeface="Arial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2700" dirty="0" err="1" smtClean="0">
                <a:latin typeface="Arial" pitchFamily="34" charset="0"/>
                <a:cs typeface="Arial" pitchFamily="34" charset="0"/>
              </a:rPr>
              <a:t>Heesook</a:t>
            </a:r>
            <a:r>
              <a:rPr lang="en-US" sz="27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700" dirty="0" err="1" smtClean="0">
                <a:latin typeface="Arial" pitchFamily="34" charset="0"/>
                <a:cs typeface="Arial" pitchFamily="34" charset="0"/>
              </a:rPr>
              <a:t>Choi</a:t>
            </a:r>
            <a:endParaRPr lang="en-US" sz="27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7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adrob-bigger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0337" y="104423"/>
            <a:ext cx="5224463" cy="193559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7" descr="ucdavis_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" y="5791200"/>
            <a:ext cx="3390901" cy="876300"/>
          </a:xfrm>
          <a:prstGeom prst="rect">
            <a:avLst/>
          </a:prstGeom>
        </p:spPr>
      </p:pic>
      <p:pic>
        <p:nvPicPr>
          <p:cNvPr id="9" name="Picture 8" descr="sprint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678" y="5410200"/>
            <a:ext cx="2770322" cy="1143000"/>
          </a:xfrm>
          <a:prstGeom prst="rect">
            <a:avLst/>
          </a:prstGeom>
        </p:spPr>
      </p:pic>
      <p:pic>
        <p:nvPicPr>
          <p:cNvPr id="10" name="Picture 9" descr="cartoon_pirate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256823"/>
            <a:ext cx="1524000" cy="1876777"/>
          </a:xfrm>
          <a:prstGeom prst="rect">
            <a:avLst/>
          </a:prstGeom>
        </p:spPr>
      </p:pic>
    </p:spTree>
  </p:cSld>
  <p:clrMapOvr>
    <a:masterClrMapping/>
  </p:clrMapOvr>
  <p:transition advTm="886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– Clone Clusters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820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Crussell</a:t>
            </a:r>
            <a:r>
              <a:rPr lang="en-US" dirty="0" smtClean="0"/>
              <a:t> ESORICS 2013]</a:t>
            </a:r>
          </a:p>
          <a:p>
            <a:r>
              <a:rPr lang="en-US" dirty="0" smtClean="0"/>
              <a:t>&gt;5,000 clusters of similar apps</a:t>
            </a:r>
          </a:p>
          <a:p>
            <a:r>
              <a:rPr lang="en-US" dirty="0" smtClean="0"/>
              <a:t>&gt;44,000 unique apps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 descr="ClusteredAppsPreCircle.png"/>
          <p:cNvPicPr>
            <a:picLocks noChangeAspect="1"/>
          </p:cNvPicPr>
          <p:nvPr/>
        </p:nvPicPr>
        <p:blipFill>
          <a:blip r:embed="rId2"/>
          <a:srcRect t="55556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733800" y="4724400"/>
            <a:ext cx="19050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38800" y="4495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Likely clones</a:t>
            </a:r>
            <a:endParaRPr lang="en-US" sz="2400" dirty="0"/>
          </a:p>
        </p:txBody>
      </p:sp>
    </p:spTree>
  </p:cSld>
  <p:clrMapOvr>
    <a:masterClrMapping/>
  </p:clrMapOvr>
  <p:transition advTm="304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Characteristics of Cloned Apps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advTm="8893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" y="1676400"/>
            <a:ext cx="9630983" cy="377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Cloning between Markets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72200" y="3581400"/>
            <a:ext cx="762000" cy="457200"/>
          </a:xfrm>
          <a:prstGeom prst="rect">
            <a:avLst/>
          </a:prstGeom>
          <a:solidFill>
            <a:srgbClr val="83D6E5"/>
          </a:solidFill>
          <a:ln w="0"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0" y="3505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play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28600" y="3276600"/>
            <a:ext cx="1066800" cy="457200"/>
          </a:xfrm>
          <a:prstGeom prst="rect">
            <a:avLst/>
          </a:prstGeom>
          <a:solidFill>
            <a:srgbClr val="E05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76200" y="32882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androidonline</a:t>
            </a:r>
            <a:endParaRPr lang="en-US" dirty="0"/>
          </a:p>
        </p:txBody>
      </p:sp>
    </p:spTree>
  </p:cSld>
  <p:clrMapOvr>
    <a:masterClrMapping/>
  </p:clrMapOvr>
  <p:transition advTm="70943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Plagiarized Apps Impact Developers?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 advTm="512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approach</a:t>
            </a:r>
          </a:p>
          <a:p>
            <a:pPr lvl="1"/>
            <a:r>
              <a:rPr lang="en-US" dirty="0" smtClean="0"/>
              <a:t>How many times has this app been cloned?</a:t>
            </a:r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How many use plagiarized apps instead of the original?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" y="15240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X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advTm="261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Determining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Measuring users running a given app</a:t>
            </a:r>
          </a:p>
          <a:p>
            <a:pPr marL="514350" indent="-514350"/>
            <a:r>
              <a:rPr lang="en-US" dirty="0" smtClean="0"/>
              <a:t>Determining app ownership</a:t>
            </a:r>
          </a:p>
          <a:p>
            <a:pPr marL="514350" indent="-514350"/>
            <a:r>
              <a:rPr lang="en-US" dirty="0" smtClean="0"/>
              <a:t>Identifying original app from plagiarized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15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4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(we’re not Google)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 advTm="2092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flirting-with-a-gir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7620000" cy="50673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096000" y="76200"/>
            <a:ext cx="2819400" cy="16764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So… what apps are you running?</a:t>
            </a:r>
            <a:endParaRPr lang="en-US" sz="2200" dirty="0"/>
          </a:p>
        </p:txBody>
      </p:sp>
    </p:spTree>
  </p:cSld>
  <p:clrMapOvr>
    <a:masterClrMapping/>
  </p:clrMapOvr>
  <p:transition advTm="10982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 Background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3400" y="1828800"/>
            <a:ext cx="2971800" cy="39624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_serv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895600"/>
            <a:ext cx="2147488" cy="2286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09800" y="4343400"/>
            <a:ext cx="1066800" cy="1143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81400" y="3124200"/>
            <a:ext cx="3048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3581400" y="4570414"/>
            <a:ext cx="3124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8600" y="25146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 request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3200400"/>
            <a:ext cx="3124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Client ID = “</a:t>
            </a:r>
            <a:r>
              <a:rPr lang="en-US" sz="3000" dirty="0" smtClean="0">
                <a:solidFill>
                  <a:schemeClr val="accent1"/>
                </a:solidFill>
              </a:rPr>
              <a:t>bob</a:t>
            </a:r>
            <a:r>
              <a:rPr lang="en-US" sz="3000" dirty="0" smtClean="0"/>
              <a:t>”</a:t>
            </a:r>
            <a:endParaRPr lang="en-US" sz="3000" dirty="0"/>
          </a:p>
        </p:txBody>
      </p:sp>
      <p:sp>
        <p:nvSpPr>
          <p:cNvPr id="16" name="TextBox 15"/>
          <p:cNvSpPr txBox="1"/>
          <p:nvPr/>
        </p:nvSpPr>
        <p:spPr>
          <a:xfrm>
            <a:off x="4419600" y="46482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Ad URL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553200" y="19050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Ad Server</a:t>
            </a:r>
            <a:endParaRPr lang="en-US" sz="4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4343400"/>
            <a:ext cx="167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Ad library</a:t>
            </a:r>
            <a:endParaRPr lang="en-US" sz="30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5" name="Picture 14" descr="alarm_clo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81200"/>
            <a:ext cx="1243012" cy="12430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32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Number of Users Running an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larm_clo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352800"/>
            <a:ext cx="1243012" cy="12430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3733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</a:t>
            </a:r>
            <a:r>
              <a:rPr lang="en-US" sz="3600" dirty="0" smtClean="0">
                <a:solidFill>
                  <a:schemeClr val="accent1"/>
                </a:solidFill>
              </a:rPr>
              <a:t>bob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pic>
        <p:nvPicPr>
          <p:cNvPr id="9" name="Content Placeholder 5" descr="CorrelatingClientIds.png"/>
          <p:cNvPicPr>
            <a:picLocks noGrp="1" noChangeAspect="1"/>
          </p:cNvPicPr>
          <p:nvPr>
            <p:ph idx="1"/>
          </p:nvPr>
        </p:nvPicPr>
        <p:blipFill>
          <a:blip r:embed="rId5"/>
          <a:srcRect l="67500" t="9000" r="20250" b="59000"/>
          <a:stretch>
            <a:fillRect/>
          </a:stretch>
        </p:blipFill>
        <p:spPr>
          <a:xfrm>
            <a:off x="5486400" y="1219200"/>
            <a:ext cx="1447800" cy="2125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Content Placeholder 5" descr="CorrelatingClientIds.png"/>
          <p:cNvPicPr>
            <a:picLocks noChangeAspect="1"/>
          </p:cNvPicPr>
          <p:nvPr/>
        </p:nvPicPr>
        <p:blipFill>
          <a:blip r:embed="rId5"/>
          <a:srcRect l="51894" t="62294" r="41477" b="15819"/>
          <a:stretch>
            <a:fillRect/>
          </a:stretch>
        </p:blipFill>
        <p:spPr>
          <a:xfrm>
            <a:off x="5791200" y="5257800"/>
            <a:ext cx="861647" cy="1600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743200" y="39624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5259561" y="4295337"/>
            <a:ext cx="1913202" cy="11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91200" y="4114800"/>
            <a:ext cx="3048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477000" y="38862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Aha!</a:t>
            </a:r>
            <a:r>
              <a:rPr lang="en-US" sz="2400" dirty="0" smtClean="0">
                <a:solidFill>
                  <a:schemeClr val="accent1"/>
                </a:solidFill>
              </a:rPr>
              <a:t> Bob</a:t>
            </a:r>
            <a:r>
              <a:rPr lang="en-US" sz="2400" dirty="0" smtClean="0"/>
              <a:t>’s app</a:t>
            </a:r>
            <a:r>
              <a:rPr lang="en-US" sz="2400" dirty="0" smtClean="0">
                <a:solidFill>
                  <a:schemeClr val="accent1"/>
                </a:solidFill>
              </a:rPr>
              <a:t> i</a:t>
            </a:r>
            <a:r>
              <a:rPr lang="en-US" sz="2400" dirty="0" smtClean="0"/>
              <a:t>s being run.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ransition advTm="297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Smartphones</a:t>
            </a:r>
            <a:r>
              <a:rPr lang="en-US" dirty="0" smtClean="0"/>
              <a:t> Abound</a:t>
            </a:r>
            <a:endParaRPr lang="en-US" dirty="0"/>
          </a:p>
        </p:txBody>
      </p:sp>
      <p:pic>
        <p:nvPicPr>
          <p:cNvPr id="4" name="Picture 3" descr="angry_bird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124200"/>
            <a:ext cx="1574800" cy="1574800"/>
          </a:xfrm>
          <a:prstGeom prst="rect">
            <a:avLst/>
          </a:prstGeom>
        </p:spPr>
      </p:pic>
      <p:pic>
        <p:nvPicPr>
          <p:cNvPr id="5" name="Picture 4" descr="twitt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057400"/>
            <a:ext cx="1574800" cy="1574800"/>
          </a:xfrm>
          <a:prstGeom prst="rect">
            <a:avLst/>
          </a:prstGeom>
        </p:spPr>
      </p:pic>
      <p:pic>
        <p:nvPicPr>
          <p:cNvPr id="6" name="Picture 5" descr="faceboo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2895600"/>
            <a:ext cx="1981200" cy="1981200"/>
          </a:xfrm>
          <a:prstGeom prst="rect">
            <a:avLst/>
          </a:prstGeom>
        </p:spPr>
      </p:pic>
      <p:pic>
        <p:nvPicPr>
          <p:cNvPr id="7" name="Picture 6" descr="spotif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3657600"/>
            <a:ext cx="1574800" cy="15748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1295400"/>
            <a:ext cx="1214455" cy="1181100"/>
          </a:xfrm>
          <a:prstGeom prst="rect">
            <a:avLst/>
          </a:prstGeom>
        </p:spPr>
      </p:pic>
      <p:pic>
        <p:nvPicPr>
          <p:cNvPr id="10" name="Picture 9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2667000"/>
            <a:ext cx="1214455" cy="1181100"/>
          </a:xfrm>
          <a:prstGeom prst="rect">
            <a:avLst/>
          </a:prstGeom>
        </p:spPr>
      </p:pic>
      <p:pic>
        <p:nvPicPr>
          <p:cNvPr id="11" name="Picture 10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4038600"/>
            <a:ext cx="1214455" cy="1181100"/>
          </a:xfrm>
          <a:prstGeom prst="rect">
            <a:avLst/>
          </a:prstGeom>
        </p:spPr>
      </p:pic>
      <p:pic>
        <p:nvPicPr>
          <p:cNvPr id="12" name="Picture 11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5334000"/>
            <a:ext cx="1214455" cy="1181100"/>
          </a:xfrm>
          <a:prstGeom prst="rect">
            <a:avLst/>
          </a:prstGeom>
        </p:spPr>
      </p:pic>
      <p:pic>
        <p:nvPicPr>
          <p:cNvPr id="13" name="Picture 12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7600" y="1295400"/>
            <a:ext cx="1214455" cy="1181100"/>
          </a:xfrm>
          <a:prstGeom prst="rect">
            <a:avLst/>
          </a:prstGeom>
        </p:spPr>
      </p:pic>
      <p:pic>
        <p:nvPicPr>
          <p:cNvPr id="14" name="Picture 13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7600" y="2667000"/>
            <a:ext cx="1214455" cy="1181100"/>
          </a:xfrm>
          <a:prstGeom prst="rect">
            <a:avLst/>
          </a:prstGeom>
        </p:spPr>
      </p:pic>
      <p:pic>
        <p:nvPicPr>
          <p:cNvPr id="15" name="Picture 14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7600" y="4038600"/>
            <a:ext cx="1214455" cy="1181100"/>
          </a:xfrm>
          <a:prstGeom prst="rect">
            <a:avLst/>
          </a:prstGeom>
        </p:spPr>
      </p:pic>
      <p:pic>
        <p:nvPicPr>
          <p:cNvPr id="16" name="Picture 15" descr="google-android-masco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7600" y="5334000"/>
            <a:ext cx="1214455" cy="1181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86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– Network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U.S. Cellular Provider</a:t>
            </a:r>
          </a:p>
          <a:p>
            <a:r>
              <a:rPr lang="en-US" dirty="0" smtClean="0"/>
              <a:t>2.6 billion packets in 12 days</a:t>
            </a:r>
          </a:p>
          <a:p>
            <a:r>
              <a:rPr lang="en-US" dirty="0" smtClean="0"/>
              <a:t>All user-identifying info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 advTm="14239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Owners may have multiple dev accounts</a:t>
            </a:r>
          </a:p>
          <a:p>
            <a:pPr lvl="1"/>
            <a:r>
              <a:rPr lang="en-US" dirty="0" smtClean="0"/>
              <a:t>On one or multiple markets</a:t>
            </a:r>
          </a:p>
          <a:p>
            <a:r>
              <a:rPr lang="en-US" dirty="0" smtClean="0"/>
              <a:t>Apps that share an owner should not be considered plagiarized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 advTm="31059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5" name="Picture 4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2133600"/>
            <a:ext cx="957491" cy="914400"/>
          </a:xfrm>
          <a:prstGeom prst="rect">
            <a:avLst/>
          </a:prstGeom>
        </p:spPr>
      </p:pic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2" name="Picture 4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2286000"/>
            <a:ext cx="892650" cy="791237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pic>
        <p:nvPicPr>
          <p:cNvPr id="48" name="Picture 47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2209800"/>
            <a:ext cx="1183334" cy="927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3810000"/>
            <a:ext cx="957491" cy="914400"/>
          </a:xfrm>
          <a:prstGeom prst="rect">
            <a:avLst/>
          </a:prstGeom>
        </p:spPr>
      </p:pic>
      <p:pic>
        <p:nvPicPr>
          <p:cNvPr id="61" name="Picture 60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3810000"/>
            <a:ext cx="1183334" cy="927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pic>
        <p:nvPicPr>
          <p:cNvPr id="70" name="Picture 69" descr="brown_hair_bo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2133600"/>
            <a:ext cx="1066800" cy="1084849"/>
          </a:xfrm>
          <a:prstGeom prst="rect">
            <a:avLst/>
          </a:prstGeom>
        </p:spPr>
      </p:pic>
      <p:pic>
        <p:nvPicPr>
          <p:cNvPr id="72" name="Picture 7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3886200"/>
            <a:ext cx="892650" cy="79123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red_head_gir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733800"/>
            <a:ext cx="942736" cy="96837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1 – Market/Dev Account</a:t>
            </a:r>
            <a:endParaRPr lang="en-US" sz="2800" dirty="0"/>
          </a:p>
        </p:txBody>
      </p:sp>
      <p:pic>
        <p:nvPicPr>
          <p:cNvPr id="31" name="Picture 30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1066800" y="5410200"/>
            <a:ext cx="957491" cy="914400"/>
          </a:xfrm>
          <a:prstGeom prst="rect">
            <a:avLst/>
          </a:prstGeom>
        </p:spPr>
      </p:pic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" name="Picture 29" descr="blond_guy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400" y="5334000"/>
            <a:ext cx="987213" cy="1056157"/>
          </a:xfrm>
          <a:prstGeom prst="rect">
            <a:avLst/>
          </a:prstGeom>
        </p:spPr>
      </p:pic>
    </p:spTree>
  </p:cSld>
  <p:clrMapOvr>
    <a:masterClrMapping/>
  </p:clrMapOvr>
  <p:transition advTm="22461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38100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5" name="Picture 4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2133600"/>
            <a:ext cx="957491" cy="914400"/>
          </a:xfrm>
          <a:prstGeom prst="rect">
            <a:avLst/>
          </a:prstGeom>
        </p:spPr>
      </p:pic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2" name="Picture 4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2286000"/>
            <a:ext cx="892650" cy="791237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pic>
        <p:nvPicPr>
          <p:cNvPr id="48" name="Picture 47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2209800"/>
            <a:ext cx="1183334" cy="927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3810000"/>
            <a:ext cx="957491" cy="914400"/>
          </a:xfrm>
          <a:prstGeom prst="rect">
            <a:avLst/>
          </a:prstGeom>
        </p:spPr>
      </p:pic>
      <p:pic>
        <p:nvPicPr>
          <p:cNvPr id="61" name="Picture 60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3810000"/>
            <a:ext cx="1183334" cy="927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pic>
        <p:nvPicPr>
          <p:cNvPr id="70" name="Picture 69" descr="brown_hair_bo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2133600"/>
            <a:ext cx="1066800" cy="1084849"/>
          </a:xfrm>
          <a:prstGeom prst="rect">
            <a:avLst/>
          </a:prstGeom>
        </p:spPr>
      </p:pic>
      <p:pic>
        <p:nvPicPr>
          <p:cNvPr id="72" name="Picture 7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3886200"/>
            <a:ext cx="892650" cy="79123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red_head_gir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733800"/>
            <a:ext cx="942736" cy="96837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1 – Market/Dev Account</a:t>
            </a:r>
            <a:endParaRPr lang="en-US" sz="2800" dirty="0"/>
          </a:p>
        </p:txBody>
      </p:sp>
      <p:pic>
        <p:nvPicPr>
          <p:cNvPr id="31" name="Picture 30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1066800" y="5410200"/>
            <a:ext cx="957491" cy="914400"/>
          </a:xfrm>
          <a:prstGeom prst="rect">
            <a:avLst/>
          </a:prstGeom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2" name="Picture 31" descr="blond_guy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0787" y="5334000"/>
            <a:ext cx="987213" cy="1056157"/>
          </a:xfrm>
          <a:prstGeom prst="rect">
            <a:avLst/>
          </a:prstGeom>
        </p:spPr>
      </p:pic>
    </p:spTree>
  </p:cSld>
  <p:clrMapOvr>
    <a:masterClrMapping/>
  </p:clrMapOvr>
  <p:transition advTm="2803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38100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5" name="Picture 4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2133600"/>
            <a:ext cx="957491" cy="914400"/>
          </a:xfrm>
          <a:prstGeom prst="rect">
            <a:avLst/>
          </a:prstGeom>
        </p:spPr>
      </p:pic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2" name="Picture 4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2286000"/>
            <a:ext cx="892650" cy="791237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pic>
        <p:nvPicPr>
          <p:cNvPr id="48" name="Picture 47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2209800"/>
            <a:ext cx="1183334" cy="927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3810000"/>
            <a:ext cx="957491" cy="914400"/>
          </a:xfrm>
          <a:prstGeom prst="rect">
            <a:avLst/>
          </a:prstGeom>
        </p:spPr>
      </p:pic>
      <p:pic>
        <p:nvPicPr>
          <p:cNvPr id="61" name="Picture 60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3810000"/>
            <a:ext cx="1183334" cy="927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pic>
        <p:nvPicPr>
          <p:cNvPr id="70" name="Picture 69" descr="brown_hair_bo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2133600"/>
            <a:ext cx="1066800" cy="1084849"/>
          </a:xfrm>
          <a:prstGeom prst="rect">
            <a:avLst/>
          </a:prstGeom>
        </p:spPr>
      </p:pic>
      <p:pic>
        <p:nvPicPr>
          <p:cNvPr id="72" name="Picture 7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3886200"/>
            <a:ext cx="892650" cy="79123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red_head_gir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733800"/>
            <a:ext cx="942736" cy="96837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2 - Signature</a:t>
            </a:r>
            <a:endParaRPr lang="en-US" sz="2800" dirty="0"/>
          </a:p>
        </p:txBody>
      </p:sp>
      <p:pic>
        <p:nvPicPr>
          <p:cNvPr id="31" name="Picture 30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1066800" y="5410200"/>
            <a:ext cx="957491" cy="914400"/>
          </a:xfrm>
          <a:prstGeom prst="rect">
            <a:avLst/>
          </a:prstGeom>
        </p:spPr>
      </p:pic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4" name="Picture 33" descr="blond_guy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0787" y="5334000"/>
            <a:ext cx="987213" cy="1056157"/>
          </a:xfrm>
          <a:prstGeom prst="rect">
            <a:avLst/>
          </a:prstGeom>
        </p:spPr>
      </p:pic>
    </p:spTree>
  </p:cSld>
  <p:clrMapOvr>
    <a:masterClrMapping/>
  </p:clrMapOvr>
  <p:transition advTm="10321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38100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2 - Signature</a:t>
            </a:r>
            <a:endParaRPr lang="en-US" sz="2800" dirty="0"/>
          </a:p>
        </p:txBody>
      </p:sp>
      <p:pic>
        <p:nvPicPr>
          <p:cNvPr id="32" name="Picture 31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6800" y="2209800"/>
            <a:ext cx="1905000" cy="963134"/>
          </a:xfrm>
          <a:prstGeom prst="rect">
            <a:avLst/>
          </a:prstGeom>
        </p:spPr>
      </p:pic>
      <p:pic>
        <p:nvPicPr>
          <p:cNvPr id="34" name="Picture 33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6800" y="3733800"/>
            <a:ext cx="1905000" cy="963134"/>
          </a:xfrm>
          <a:prstGeom prst="rect">
            <a:avLst/>
          </a:prstGeom>
        </p:spPr>
      </p:pic>
      <p:pic>
        <p:nvPicPr>
          <p:cNvPr id="35" name="Picture 34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105400" y="2133600"/>
            <a:ext cx="1905000" cy="963134"/>
          </a:xfrm>
          <a:prstGeom prst="rect">
            <a:avLst/>
          </a:prstGeom>
        </p:spPr>
      </p:pic>
      <p:pic>
        <p:nvPicPr>
          <p:cNvPr id="36" name="Picture 35" descr="olde-key-hi.png"/>
          <p:cNvPicPr>
            <a:picLocks noChangeAspect="1"/>
          </p:cNvPicPr>
          <p:nvPr/>
        </p:nvPicPr>
        <p:blipFill>
          <a:blip r:embed="rId8"/>
          <a:srcRect l="23266"/>
          <a:stretch>
            <a:fillRect/>
          </a:stretch>
        </p:blipFill>
        <p:spPr>
          <a:xfrm rot="13390795">
            <a:off x="5154029" y="3481945"/>
            <a:ext cx="1883969" cy="1555799"/>
          </a:xfrm>
          <a:prstGeom prst="rect">
            <a:avLst/>
          </a:prstGeom>
        </p:spPr>
      </p:pic>
      <p:pic>
        <p:nvPicPr>
          <p:cNvPr id="37" name="Picture 36" descr="1195422973261447005johnny_automatic_key.svg.m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512750">
            <a:off x="1362894" y="5128191"/>
            <a:ext cx="1434694" cy="1643330"/>
          </a:xfrm>
          <a:prstGeom prst="rect">
            <a:avLst/>
          </a:prstGeom>
        </p:spPr>
      </p:pic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 advTm="6352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38100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2 - Signature</a:t>
            </a:r>
            <a:endParaRPr lang="en-US" sz="2800" dirty="0"/>
          </a:p>
        </p:txBody>
      </p:sp>
      <p:pic>
        <p:nvPicPr>
          <p:cNvPr id="32" name="Picture 31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6800" y="2209800"/>
            <a:ext cx="1905000" cy="963134"/>
          </a:xfrm>
          <a:prstGeom prst="rect">
            <a:avLst/>
          </a:prstGeom>
        </p:spPr>
      </p:pic>
      <p:pic>
        <p:nvPicPr>
          <p:cNvPr id="34" name="Picture 33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6800" y="3733800"/>
            <a:ext cx="1905000" cy="963134"/>
          </a:xfrm>
          <a:prstGeom prst="rect">
            <a:avLst/>
          </a:prstGeom>
        </p:spPr>
      </p:pic>
      <p:pic>
        <p:nvPicPr>
          <p:cNvPr id="35" name="Picture 34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105400" y="2133600"/>
            <a:ext cx="1905000" cy="963134"/>
          </a:xfrm>
          <a:prstGeom prst="rect">
            <a:avLst/>
          </a:prstGeom>
        </p:spPr>
      </p:pic>
      <p:pic>
        <p:nvPicPr>
          <p:cNvPr id="36" name="Picture 35" descr="olde-key-hi.png"/>
          <p:cNvPicPr>
            <a:picLocks noChangeAspect="1"/>
          </p:cNvPicPr>
          <p:nvPr/>
        </p:nvPicPr>
        <p:blipFill>
          <a:blip r:embed="rId8"/>
          <a:srcRect l="23266"/>
          <a:stretch>
            <a:fillRect/>
          </a:stretch>
        </p:blipFill>
        <p:spPr>
          <a:xfrm rot="13390795">
            <a:off x="5154029" y="3481945"/>
            <a:ext cx="1883969" cy="1555799"/>
          </a:xfrm>
          <a:prstGeom prst="rect">
            <a:avLst/>
          </a:prstGeom>
        </p:spPr>
      </p:pic>
      <p:pic>
        <p:nvPicPr>
          <p:cNvPr id="37" name="Picture 36" descr="1195422973261447005johnny_automatic_key.svg.m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512750">
            <a:off x="1362894" y="5128191"/>
            <a:ext cx="1434694" cy="164333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4495800" y="1828800"/>
            <a:ext cx="3962400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 advTm="518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38100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3 – Client IDs</a:t>
            </a:r>
            <a:endParaRPr lang="en-US" sz="2800" dirty="0"/>
          </a:p>
        </p:txBody>
      </p:sp>
      <p:pic>
        <p:nvPicPr>
          <p:cNvPr id="32" name="Picture 31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6800" y="2209800"/>
            <a:ext cx="1905000" cy="963134"/>
          </a:xfrm>
          <a:prstGeom prst="rect">
            <a:avLst/>
          </a:prstGeom>
        </p:spPr>
      </p:pic>
      <p:pic>
        <p:nvPicPr>
          <p:cNvPr id="34" name="Picture 33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66800" y="3733800"/>
            <a:ext cx="1905000" cy="963134"/>
          </a:xfrm>
          <a:prstGeom prst="rect">
            <a:avLst/>
          </a:prstGeom>
        </p:spPr>
      </p:pic>
      <p:pic>
        <p:nvPicPr>
          <p:cNvPr id="35" name="Picture 34" descr="gold-key-hi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105400" y="2133600"/>
            <a:ext cx="1905000" cy="963134"/>
          </a:xfrm>
          <a:prstGeom prst="rect">
            <a:avLst/>
          </a:prstGeom>
        </p:spPr>
      </p:pic>
      <p:pic>
        <p:nvPicPr>
          <p:cNvPr id="36" name="Picture 35" descr="olde-key-hi.png"/>
          <p:cNvPicPr>
            <a:picLocks noChangeAspect="1"/>
          </p:cNvPicPr>
          <p:nvPr/>
        </p:nvPicPr>
        <p:blipFill>
          <a:blip r:embed="rId8"/>
          <a:srcRect l="23266"/>
          <a:stretch>
            <a:fillRect/>
          </a:stretch>
        </p:blipFill>
        <p:spPr>
          <a:xfrm rot="13390795">
            <a:off x="5154029" y="3481945"/>
            <a:ext cx="1883969" cy="1555799"/>
          </a:xfrm>
          <a:prstGeom prst="rect">
            <a:avLst/>
          </a:prstGeom>
        </p:spPr>
      </p:pic>
      <p:pic>
        <p:nvPicPr>
          <p:cNvPr id="37" name="Picture 36" descr="1195422973261447005johnny_automatic_key.svg.m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512750">
            <a:off x="1362894" y="5128191"/>
            <a:ext cx="1434694" cy="164333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4495800" y="1828800"/>
            <a:ext cx="3962400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 advTm="57415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38100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3 – Client IDs</a:t>
            </a:r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4495800" y="1828800"/>
            <a:ext cx="3962400" cy="1676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dmob.jpe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" y="1981200"/>
            <a:ext cx="1684867" cy="1263650"/>
          </a:xfrm>
          <a:prstGeom prst="rect">
            <a:avLst/>
          </a:prstGeom>
        </p:spPr>
      </p:pic>
      <p:pic>
        <p:nvPicPr>
          <p:cNvPr id="27" name="Picture 26" descr="admob.jpe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600" y="3581400"/>
            <a:ext cx="1684867" cy="1263650"/>
          </a:xfrm>
          <a:prstGeom prst="rect">
            <a:avLst/>
          </a:prstGeom>
        </p:spPr>
      </p:pic>
      <p:pic>
        <p:nvPicPr>
          <p:cNvPr id="28" name="Picture 27" descr="inmobi-logo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5715000"/>
            <a:ext cx="2362200" cy="342900"/>
          </a:xfrm>
          <a:prstGeom prst="rect">
            <a:avLst/>
          </a:prstGeom>
        </p:spPr>
      </p:pic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 advTm="9582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85800" y="1828800"/>
            <a:ext cx="77724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3 – Client IDs</a:t>
            </a:r>
            <a:endParaRPr lang="en-US" sz="2800" dirty="0"/>
          </a:p>
        </p:txBody>
      </p:sp>
      <p:pic>
        <p:nvPicPr>
          <p:cNvPr id="26" name="Picture 25" descr="admob.jpe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" y="1981200"/>
            <a:ext cx="1684867" cy="1263650"/>
          </a:xfrm>
          <a:prstGeom prst="rect">
            <a:avLst/>
          </a:prstGeom>
        </p:spPr>
      </p:pic>
      <p:pic>
        <p:nvPicPr>
          <p:cNvPr id="27" name="Picture 26" descr="admob.jpe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600" y="3581400"/>
            <a:ext cx="1684867" cy="1263650"/>
          </a:xfrm>
          <a:prstGeom prst="rect">
            <a:avLst/>
          </a:prstGeom>
        </p:spPr>
      </p:pic>
      <p:pic>
        <p:nvPicPr>
          <p:cNvPr id="28" name="Picture 27" descr="inmobi-logo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400" y="5715000"/>
            <a:ext cx="2362200" cy="342900"/>
          </a:xfrm>
          <a:prstGeom prst="rect">
            <a:avLst/>
          </a:prstGeom>
        </p:spPr>
      </p:pic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 advTm="3829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droid Dead Trigger Cnet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1295400" y="381000"/>
            <a:ext cx="7696200" cy="2310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0" y="2514600"/>
            <a:ext cx="8991601" cy="1859788"/>
            <a:chOff x="76199" y="4845812"/>
            <a:chExt cx="8991601" cy="1859788"/>
          </a:xfrm>
        </p:grpSpPr>
        <p:pic>
          <p:nvPicPr>
            <p:cNvPr id="7" name="Picture 6" descr="Stack Overflow Q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5611336"/>
              <a:ext cx="8610600" cy="10942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199" y="4845812"/>
              <a:ext cx="2590801" cy="71678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609600"/>
            <a:ext cx="1295400" cy="12954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1600" y="3746500"/>
            <a:ext cx="8890000" cy="2730500"/>
            <a:chOff x="0" y="2133600"/>
            <a:chExt cx="8890000" cy="2730500"/>
          </a:xfrm>
        </p:grpSpPr>
        <p:pic>
          <p:nvPicPr>
            <p:cNvPr id="15" name="Picture 14" descr="Feds Sieze 3 markets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1600" y="3429000"/>
              <a:ext cx="7518400" cy="1435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2133600"/>
              <a:ext cx="2133600" cy="21336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advTm="112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838200" y="5181600"/>
            <a:ext cx="3505200" cy="1371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00600" y="3581400"/>
            <a:ext cx="3505200" cy="13716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4800600" y="1981200"/>
            <a:ext cx="350520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38200" y="1981200"/>
            <a:ext cx="3505200" cy="1371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Determine Ownership of Apps</a:t>
            </a:r>
            <a:endParaRPr lang="en-US" dirty="0"/>
          </a:p>
        </p:txBody>
      </p:sp>
      <p:pic>
        <p:nvPicPr>
          <p:cNvPr id="5" name="Picture 4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2133600"/>
            <a:ext cx="957491" cy="914400"/>
          </a:xfrm>
          <a:prstGeom prst="rect">
            <a:avLst/>
          </a:prstGeom>
        </p:spPr>
      </p:pic>
      <p:pic>
        <p:nvPicPr>
          <p:cNvPr id="7" name="Picture 6" descr="che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52800" y="2209800"/>
            <a:ext cx="914400" cy="914400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38200" y="3581400"/>
            <a:ext cx="3505200" cy="1371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nsta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810000"/>
            <a:ext cx="973667" cy="990600"/>
          </a:xfrm>
          <a:prstGeom prst="rect">
            <a:avLst/>
          </a:prstGeom>
        </p:spPr>
      </p:pic>
      <p:pic>
        <p:nvPicPr>
          <p:cNvPr id="42" name="Picture 4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2286000"/>
            <a:ext cx="892650" cy="791237"/>
          </a:xfrm>
          <a:prstGeom prst="rect">
            <a:avLst/>
          </a:prstGeom>
        </p:spPr>
      </p:pic>
      <p:pic>
        <p:nvPicPr>
          <p:cNvPr id="49" name="Picture 48" descr="spotif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886200"/>
            <a:ext cx="838200" cy="838200"/>
          </a:xfrm>
          <a:prstGeom prst="rect">
            <a:avLst/>
          </a:prstGeom>
        </p:spPr>
      </p:pic>
      <p:pic>
        <p:nvPicPr>
          <p:cNvPr id="48" name="Picture 47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2209800"/>
            <a:ext cx="1183334" cy="927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rot="5400000">
            <a:off x="2590005" y="2667000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990600" y="3810000"/>
            <a:ext cx="957491" cy="914400"/>
          </a:xfrm>
          <a:prstGeom prst="rect">
            <a:avLst/>
          </a:prstGeom>
        </p:spPr>
      </p:pic>
      <p:pic>
        <p:nvPicPr>
          <p:cNvPr id="61" name="Picture 60" descr="brown_hair_girl.jpe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3810000"/>
            <a:ext cx="1183334" cy="927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rot="5400000">
            <a:off x="2513806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>
            <a:off x="6553994" y="26662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yelp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2286000"/>
            <a:ext cx="838200" cy="838200"/>
          </a:xfrm>
          <a:prstGeom prst="rect">
            <a:avLst/>
          </a:prstGeom>
        </p:spPr>
      </p:pic>
      <p:pic>
        <p:nvPicPr>
          <p:cNvPr id="70" name="Picture 69" descr="brown_hair_bo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2133600"/>
            <a:ext cx="1066800" cy="1084849"/>
          </a:xfrm>
          <a:prstGeom prst="rect">
            <a:avLst/>
          </a:prstGeom>
        </p:spPr>
      </p:pic>
      <p:pic>
        <p:nvPicPr>
          <p:cNvPr id="72" name="Picture 71" descr="slideme.png"/>
          <p:cNvPicPr>
            <a:picLocks noChangeAspect="1"/>
          </p:cNvPicPr>
          <p:nvPr/>
        </p:nvPicPr>
        <p:blipFill>
          <a:blip r:embed="rId6"/>
          <a:srcRect l="54071"/>
          <a:stretch>
            <a:fillRect/>
          </a:stretch>
        </p:blipFill>
        <p:spPr>
          <a:xfrm>
            <a:off x="4800600" y="3886200"/>
            <a:ext cx="892650" cy="79123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rot="5400000">
            <a:off x="6553994" y="42664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red_head_gir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733800"/>
            <a:ext cx="942736" cy="96837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rot="5400000">
            <a:off x="2591594" y="5866606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 descr="chess.png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1">
            <a:off x="3352800" y="5410200"/>
            <a:ext cx="914400" cy="9144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133600" y="1219200"/>
            <a:ext cx="51054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Phase 3 </a:t>
            </a:r>
            <a:r>
              <a:rPr lang="en-US" sz="2800" smtClean="0"/>
              <a:t>– Client IDs</a:t>
            </a:r>
            <a:endParaRPr lang="en-US" sz="2800" dirty="0"/>
          </a:p>
        </p:txBody>
      </p:sp>
      <p:pic>
        <p:nvPicPr>
          <p:cNvPr id="31" name="Picture 30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1066800" y="5410200"/>
            <a:ext cx="957491" cy="9144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85800" y="1828800"/>
            <a:ext cx="7772400" cy="3276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3" name="Picture 32" descr="blond_guy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0787" y="5334000"/>
            <a:ext cx="987213" cy="1056157"/>
          </a:xfrm>
          <a:prstGeom prst="rect">
            <a:avLst/>
          </a:prstGeom>
        </p:spPr>
      </p:pic>
    </p:spTree>
  </p:cSld>
  <p:clrMapOvr>
    <a:masterClrMapping/>
  </p:clrMapOvr>
  <p:transition advTm="12897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Original Apps: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Date first uploaded to the market</a:t>
            </a:r>
          </a:p>
          <a:p>
            <a:r>
              <a:rPr lang="en-US" dirty="0" smtClean="0"/>
              <a:t>Popularity </a:t>
            </a:r>
          </a:p>
          <a:p>
            <a:pPr lvl="1"/>
            <a:r>
              <a:rPr lang="en-US" dirty="0" smtClean="0"/>
              <a:t>Installs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Rating</a:t>
            </a:r>
          </a:p>
          <a:p>
            <a:r>
              <a:rPr lang="en-US" dirty="0" smtClean="0"/>
              <a:t>Code size</a:t>
            </a:r>
          </a:p>
          <a:p>
            <a:pPr lvl="2"/>
            <a:endParaRPr lang="en-US" dirty="0"/>
          </a:p>
        </p:txBody>
      </p:sp>
      <p:pic>
        <p:nvPicPr>
          <p:cNvPr id="4" name="Picture 3" descr="StolenBetaApp.png"/>
          <p:cNvPicPr>
            <a:picLocks noChangeAspect="1"/>
          </p:cNvPicPr>
          <p:nvPr/>
        </p:nvPicPr>
        <p:blipFill>
          <a:blip r:embed="rId4">
            <a:alphaModFix/>
          </a:blip>
          <a:srcRect b="14520"/>
          <a:stretch>
            <a:fillRect/>
          </a:stretch>
        </p:blipFill>
        <p:spPr>
          <a:xfrm>
            <a:off x="3901198" y="2590800"/>
            <a:ext cx="5242802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609600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Naïve Approaches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7" name="Picture 6" descr="rating.png"/>
          <p:cNvPicPr>
            <a:picLocks noChangeAspect="1"/>
          </p:cNvPicPr>
          <p:nvPr/>
        </p:nvPicPr>
        <p:blipFill>
          <a:blip r:embed="rId5"/>
          <a:srcRect t="51425"/>
          <a:stretch>
            <a:fillRect/>
          </a:stretch>
        </p:blipFill>
        <p:spPr>
          <a:xfrm>
            <a:off x="2428875" y="4450506"/>
            <a:ext cx="1304925" cy="273894"/>
          </a:xfrm>
          <a:prstGeom prst="rect">
            <a:avLst/>
          </a:prstGeom>
        </p:spPr>
      </p:pic>
      <p:pic>
        <p:nvPicPr>
          <p:cNvPr id="8" name="Picture 7" descr="insta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807025"/>
            <a:ext cx="1295400" cy="1383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97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Determining Original </a:t>
            </a:r>
            <a:r>
              <a:rPr lang="en-US" dirty="0" err="1" smtClean="0"/>
              <a:t>vs</a:t>
            </a:r>
            <a:r>
              <a:rPr lang="en-US" dirty="0" smtClean="0"/>
              <a:t> Clones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066800"/>
          </a:xfrm>
        </p:spPr>
        <p:txBody>
          <a:bodyPr/>
          <a:lstStyle/>
          <a:p>
            <a:r>
              <a:rPr lang="en-US" dirty="0" smtClean="0"/>
              <a:t>Goal: give lower bound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alarm_clo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733800"/>
            <a:ext cx="612775" cy="612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8800" y="3810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impressions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66800" y="3810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Alice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6" name="Picture 5" descr="alarm_clock.png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5181600"/>
            <a:ext cx="612775" cy="6127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0600" y="5257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Charlie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0" y="5257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 impressions</a:t>
            </a:r>
            <a:endParaRPr lang="en-US" dirty="0"/>
          </a:p>
        </p:txBody>
      </p:sp>
      <p:pic>
        <p:nvPicPr>
          <p:cNvPr id="7" name="Picture 6" descr="alarm_clock.png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4419600"/>
            <a:ext cx="612775" cy="612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6800" y="45720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Bob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8800" y="4572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 impressions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An Example Cluster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4191000" y="33528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3434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Impressions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4724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50%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248400" y="4038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20%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400800" y="525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30%</a:t>
            </a:r>
            <a:endParaRPr lang="en-US" sz="24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32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46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8" grpId="0"/>
      <p:bldP spid="16" grpId="0"/>
      <p:bldP spid="20" grpId="0"/>
      <p:bldP spid="35" grpId="0" animBg="1"/>
      <p:bldGraphic spid="43" grpId="0">
        <p:bldAsOne/>
      </p:bldGraphic>
      <p:bldP spid="44" grpId="0" animBg="1"/>
      <p:bldP spid="17" grpId="0"/>
      <p:bldP spid="19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Determining Original </a:t>
            </a:r>
            <a:r>
              <a:rPr lang="en-US" dirty="0" err="1" smtClean="0"/>
              <a:t>vs</a:t>
            </a:r>
            <a:r>
              <a:rPr lang="en-US" dirty="0" smtClean="0"/>
              <a:t> Clones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066800"/>
          </a:xfrm>
        </p:spPr>
        <p:txBody>
          <a:bodyPr/>
          <a:lstStyle/>
          <a:p>
            <a:r>
              <a:rPr lang="en-US" dirty="0" smtClean="0"/>
              <a:t>Goal: give lower bound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Estimated Loss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4191000" y="33528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3434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Impressions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4724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50%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4038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20%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525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30%</a:t>
            </a:r>
            <a:endParaRPr lang="en-US" sz="2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152400" y="3429000"/>
            <a:ext cx="4953000" cy="3200400"/>
            <a:chOff x="-152400" y="3429000"/>
            <a:chExt cx="4953000" cy="3200400"/>
          </a:xfrm>
        </p:grpSpPr>
        <p:graphicFrame>
          <p:nvGraphicFramePr>
            <p:cNvPr id="13" name="Chart 12"/>
            <p:cNvGraphicFramePr/>
            <p:nvPr/>
          </p:nvGraphicFramePr>
          <p:xfrm>
            <a:off x="-152400" y="3429000"/>
            <a:ext cx="4953000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1981200" y="5638800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800" y="4343400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</p:grpSp>
      <p:graphicFrame>
        <p:nvGraphicFramePr>
          <p:cNvPr id="19" name="Chart 18"/>
          <p:cNvGraphicFramePr/>
          <p:nvPr/>
        </p:nvGraphicFramePr>
        <p:xfrm>
          <a:off x="-685800" y="34290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Picture 16" descr="cartoon_pirate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600" y="3914423"/>
            <a:ext cx="1214616" cy="1495777"/>
          </a:xfrm>
          <a:prstGeom prst="rect">
            <a:avLst/>
          </a:prstGeom>
        </p:spPr>
      </p:pic>
    </p:spTree>
  </p:cSld>
  <p:clrMapOvr>
    <a:masterClrMapping/>
  </p:clrMapOvr>
  <p:transition advTm="107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Determining Original </a:t>
            </a:r>
            <a:r>
              <a:rPr lang="en-US" dirty="0" err="1" smtClean="0"/>
              <a:t>vs</a:t>
            </a:r>
            <a:r>
              <a:rPr lang="en-US" dirty="0" smtClean="0"/>
              <a:t> Clones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066800"/>
          </a:xfrm>
        </p:spPr>
        <p:txBody>
          <a:bodyPr/>
          <a:lstStyle/>
          <a:p>
            <a:r>
              <a:rPr lang="en-US" dirty="0" smtClean="0"/>
              <a:t>Goal: give lower bound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Estimated Loss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4191000" y="33528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3434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Real Loss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47244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50%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4038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20%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525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30%</a:t>
            </a:r>
            <a:endParaRPr lang="en-US" sz="2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" name="Group 14"/>
          <p:cNvGrpSpPr/>
          <p:nvPr/>
        </p:nvGrpSpPr>
        <p:grpSpPr>
          <a:xfrm>
            <a:off x="-152400" y="3429000"/>
            <a:ext cx="4953000" cy="3200400"/>
            <a:chOff x="-152400" y="3429000"/>
            <a:chExt cx="4953000" cy="3200400"/>
          </a:xfrm>
        </p:grpSpPr>
        <p:graphicFrame>
          <p:nvGraphicFramePr>
            <p:cNvPr id="13" name="Chart 12"/>
            <p:cNvGraphicFramePr/>
            <p:nvPr/>
          </p:nvGraphicFramePr>
          <p:xfrm>
            <a:off x="-152400" y="3429000"/>
            <a:ext cx="4953000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1981200" y="5638800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800" y="4343400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</p:grpSp>
      <p:graphicFrame>
        <p:nvGraphicFramePr>
          <p:cNvPr id="19" name="Chart 18"/>
          <p:cNvGraphicFramePr/>
          <p:nvPr/>
        </p:nvGraphicFramePr>
        <p:xfrm>
          <a:off x="-685800" y="34290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Picture 16" descr="cartoon_pirate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600" y="3914423"/>
            <a:ext cx="1214616" cy="1495777"/>
          </a:xfrm>
          <a:prstGeom prst="rect">
            <a:avLst/>
          </a:prstGeom>
        </p:spPr>
      </p:pic>
    </p:spTree>
  </p:cSld>
  <p:clrMapOvr>
    <a:masterClrMapping/>
  </p:clrMapOvr>
  <p:transition advTm="34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/>
          <p:nvPr/>
        </p:nvGraphicFramePr>
        <p:xfrm>
          <a:off x="4191000" y="33528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Determining Original </a:t>
            </a:r>
            <a:r>
              <a:rPr lang="en-US" dirty="0" err="1" smtClean="0"/>
              <a:t>vs</a:t>
            </a:r>
            <a:r>
              <a:rPr lang="en-US" dirty="0" smtClean="0"/>
              <a:t> Clones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066800"/>
          </a:xfrm>
        </p:spPr>
        <p:txBody>
          <a:bodyPr/>
          <a:lstStyle/>
          <a:p>
            <a:r>
              <a:rPr lang="en-US" dirty="0" smtClean="0"/>
              <a:t>Goal: give lower bound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Estimated Loss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43400" y="2819400"/>
            <a:ext cx="304800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Real Loss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52533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70%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525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30%</a:t>
            </a:r>
            <a:endParaRPr lang="en-US" sz="2400" dirty="0"/>
          </a:p>
        </p:txBody>
      </p:sp>
      <p:grpSp>
        <p:nvGrpSpPr>
          <p:cNvPr id="4" name="Group 14"/>
          <p:cNvGrpSpPr/>
          <p:nvPr/>
        </p:nvGrpSpPr>
        <p:grpSpPr>
          <a:xfrm>
            <a:off x="-152400" y="3429000"/>
            <a:ext cx="4953000" cy="3200400"/>
            <a:chOff x="-152400" y="3429000"/>
            <a:chExt cx="4953000" cy="3200400"/>
          </a:xfrm>
        </p:grpSpPr>
        <p:graphicFrame>
          <p:nvGraphicFramePr>
            <p:cNvPr id="13" name="Chart 12"/>
            <p:cNvGraphicFramePr/>
            <p:nvPr/>
          </p:nvGraphicFramePr>
          <p:xfrm>
            <a:off x="-152400" y="3429000"/>
            <a:ext cx="4953000" cy="3200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685800" y="4343400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1200" y="5638800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50%</a:t>
              </a:r>
              <a:endParaRPr lang="en-US" sz="2400" dirty="0"/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21" name="Chart 20"/>
          <p:cNvGraphicFramePr/>
          <p:nvPr/>
        </p:nvGraphicFramePr>
        <p:xfrm>
          <a:off x="-685800" y="34290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/>
          <p:nvPr/>
        </p:nvGraphicFramePr>
        <p:xfrm>
          <a:off x="3657600" y="3352800"/>
          <a:ext cx="4953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Picture 18" descr="cartoon_pirate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0984" y="3429000"/>
            <a:ext cx="1214616" cy="1495777"/>
          </a:xfrm>
          <a:prstGeom prst="rect">
            <a:avLst/>
          </a:prstGeom>
        </p:spPr>
      </p:pic>
      <p:pic>
        <p:nvPicPr>
          <p:cNvPr id="17" name="Picture 16" descr="cartoon_pirate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2600" y="3914423"/>
            <a:ext cx="1214616" cy="1495777"/>
          </a:xfrm>
          <a:prstGeom prst="rect">
            <a:avLst/>
          </a:prstGeom>
        </p:spPr>
      </p:pic>
    </p:spTree>
  </p:cSld>
  <p:clrMapOvr>
    <a:masterClrMapping/>
  </p:clrMapOvr>
  <p:transition advTm="170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4800" y="274638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Percent Revenue/Users Lost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5" name="Picture 4" descr="lostrevuser_box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447800" y="1143000"/>
            <a:ext cx="5562600" cy="5562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ransition advTm="35789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Suggestions for Reducing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Developers</a:t>
            </a:r>
          </a:p>
          <a:p>
            <a:pPr lvl="1"/>
            <a:r>
              <a:rPr lang="en-US" dirty="0" err="1" smtClean="0"/>
              <a:t>Proguard</a:t>
            </a:r>
            <a:r>
              <a:rPr lang="en-US" dirty="0" smtClean="0"/>
              <a:t>, License Verification Library (LVL)</a:t>
            </a:r>
          </a:p>
          <a:p>
            <a:r>
              <a:rPr lang="en-US" dirty="0" smtClean="0"/>
              <a:t>Markets</a:t>
            </a:r>
          </a:p>
          <a:p>
            <a:pPr lvl="1"/>
            <a:r>
              <a:rPr lang="en-US" dirty="0" smtClean="0"/>
              <a:t>Use tools to detect cloned apps</a:t>
            </a:r>
          </a:p>
          <a:p>
            <a:pPr lvl="1"/>
            <a:r>
              <a:rPr lang="en-US" dirty="0" smtClean="0"/>
              <a:t>Adjust market registration fee</a:t>
            </a:r>
          </a:p>
          <a:p>
            <a:r>
              <a:rPr lang="en-US" dirty="0" smtClean="0"/>
              <a:t>Ad providers</a:t>
            </a:r>
          </a:p>
          <a:p>
            <a:pPr lvl="1"/>
            <a:r>
              <a:rPr lang="en-US" dirty="0" smtClean="0"/>
              <a:t>Vet developers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37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 advTm="666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First large scale study on impact of Android application plagiarism</a:t>
            </a:r>
          </a:p>
          <a:p>
            <a:r>
              <a:rPr lang="en-US" dirty="0" smtClean="0"/>
              <a:t>Combine</a:t>
            </a:r>
          </a:p>
          <a:p>
            <a:pPr lvl="1"/>
            <a:r>
              <a:rPr lang="en-US" dirty="0" smtClean="0"/>
              <a:t>Static analysis for clone detection</a:t>
            </a:r>
          </a:p>
          <a:p>
            <a:pPr lvl="1"/>
            <a:r>
              <a:rPr lang="en-US" dirty="0" smtClean="0"/>
              <a:t>Network analysis for revenue loss measurement</a:t>
            </a:r>
          </a:p>
          <a:p>
            <a:pPr lvl="1"/>
            <a:r>
              <a:rPr lang="en-US" dirty="0" smtClean="0"/>
              <a:t>Use client IDs to link both analyses</a:t>
            </a:r>
          </a:p>
          <a:p>
            <a:r>
              <a:rPr lang="en-US" dirty="0" smtClean="0"/>
              <a:t>Coming soon: </a:t>
            </a:r>
          </a:p>
          <a:p>
            <a:pPr lvl="1">
              <a:buNone/>
            </a:pPr>
            <a:r>
              <a:rPr lang="en-US" sz="4400" dirty="0" smtClean="0"/>
              <a:t>			</a:t>
            </a:r>
            <a:r>
              <a:rPr lang="en-US" sz="5189" dirty="0" err="1" smtClean="0">
                <a:solidFill>
                  <a:srgbClr val="4F81BD"/>
                </a:solidFill>
              </a:rPr>
              <a:t>sherlockdroid.com</a:t>
            </a:r>
            <a:endParaRPr lang="en-US" sz="5189" dirty="0" smtClean="0">
              <a:solidFill>
                <a:srgbClr val="4F81BD"/>
              </a:solidFill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adrob-bigger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315806"/>
            <a:ext cx="2438400" cy="903394"/>
          </a:xfrm>
          <a:prstGeom prst="rect">
            <a:avLst/>
          </a:prstGeom>
        </p:spPr>
      </p:pic>
      <p:pic>
        <p:nvPicPr>
          <p:cNvPr id="6" name="Picture 5" descr="cartoon_pir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-76200"/>
            <a:ext cx="1524000" cy="1876777"/>
          </a:xfrm>
          <a:prstGeom prst="rect">
            <a:avLst/>
          </a:prstGeom>
        </p:spPr>
      </p:pic>
    </p:spTree>
  </p:cSld>
  <p:clrMapOvr>
    <a:masterClrMapping/>
  </p:clrMapOvr>
  <p:transition advTm="25635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800" dirty="0" smtClean="0"/>
              <a:t>Plagiarism Harms the App Ecosystem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Developers</a:t>
            </a:r>
          </a:p>
          <a:p>
            <a:pPr lvl="1"/>
            <a:r>
              <a:rPr lang="en-US" dirty="0" smtClean="0"/>
              <a:t>Lose revenue and incentive to make apps</a:t>
            </a:r>
          </a:p>
          <a:p>
            <a:r>
              <a:rPr lang="en-US" dirty="0" smtClean="0"/>
              <a:t>Markets</a:t>
            </a:r>
          </a:p>
          <a:p>
            <a:pPr lvl="1"/>
            <a:r>
              <a:rPr lang="en-US" dirty="0" smtClean="0"/>
              <a:t>Polluted search results</a:t>
            </a:r>
          </a:p>
          <a:p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Difficult to find useful, high-quality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advTm="3309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4F81BD"/>
                </a:solidFill>
              </a:rPr>
              <a:t>Characteristics of cloned apps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Market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App category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Ad provider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4F81BD"/>
                </a:solidFill>
              </a:rPr>
              <a:t>Impact on developers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Ad revenue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User base</a:t>
            </a:r>
          </a:p>
          <a:p>
            <a:pPr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76800" y="2100279"/>
            <a:ext cx="1447800" cy="566721"/>
            <a:chOff x="4876800" y="2100279"/>
            <a:chExt cx="1447800" cy="566721"/>
          </a:xfrm>
        </p:grpSpPr>
        <p:pic>
          <p:nvPicPr>
            <p:cNvPr id="5" name="Picture 4" descr="play.png"/>
            <p:cNvPicPr>
              <a:picLocks noChangeAspect="1"/>
            </p:cNvPicPr>
            <p:nvPr/>
          </p:nvPicPr>
          <p:blipFill>
            <a:blip r:embed="rId4"/>
            <a:srcRect r="76383"/>
            <a:stretch>
              <a:fillRect/>
            </a:stretch>
          </p:blipFill>
          <p:spPr>
            <a:xfrm>
              <a:off x="4876800" y="2154177"/>
              <a:ext cx="457199" cy="436623"/>
            </a:xfrm>
            <a:prstGeom prst="rect">
              <a:avLst/>
            </a:prstGeom>
          </p:spPr>
        </p:pic>
        <p:pic>
          <p:nvPicPr>
            <p:cNvPr id="6" name="Picture 5" descr="slideme.png"/>
            <p:cNvPicPr>
              <a:picLocks noChangeAspect="1"/>
            </p:cNvPicPr>
            <p:nvPr/>
          </p:nvPicPr>
          <p:blipFill>
            <a:blip r:embed="rId5"/>
            <a:srcRect l="54071"/>
            <a:stretch>
              <a:fillRect/>
            </a:stretch>
          </p:blipFill>
          <p:spPr>
            <a:xfrm>
              <a:off x="5685242" y="2100279"/>
              <a:ext cx="639358" cy="56672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800600" y="2743200"/>
            <a:ext cx="1509072" cy="609600"/>
            <a:chOff x="4800600" y="2743200"/>
            <a:chExt cx="1509072" cy="609600"/>
          </a:xfrm>
        </p:grpSpPr>
        <p:pic>
          <p:nvPicPr>
            <p:cNvPr id="7" name="Picture 6" descr="web-news-icon.jp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1" t="10289" r="13299" b="8488"/>
            <a:stretch>
              <a:fillRect/>
            </a:stretch>
          </p:blipFill>
          <p:spPr>
            <a:xfrm>
              <a:off x="5638800" y="2743200"/>
              <a:ext cx="670872" cy="560977"/>
            </a:xfrm>
            <a:prstGeom prst="rect">
              <a:avLst/>
            </a:prstGeom>
          </p:spPr>
        </p:pic>
        <p:pic>
          <p:nvPicPr>
            <p:cNvPr id="8" name="Picture 7" descr="angry_bird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0600" y="2751137"/>
              <a:ext cx="601663" cy="60166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648200" y="3429000"/>
            <a:ext cx="2574337" cy="685800"/>
            <a:chOff x="4648200" y="3429000"/>
            <a:chExt cx="2574337" cy="685800"/>
          </a:xfrm>
        </p:grpSpPr>
        <p:pic>
          <p:nvPicPr>
            <p:cNvPr id="9" name="Picture 8" descr="admob.jpe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3429000"/>
              <a:ext cx="914400" cy="685800"/>
            </a:xfrm>
            <a:prstGeom prst="rect">
              <a:avLst/>
            </a:prstGeom>
          </p:spPr>
        </p:pic>
        <p:pic>
          <p:nvPicPr>
            <p:cNvPr id="10" name="Picture 9" descr="inmobi-logo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15000" y="3667364"/>
              <a:ext cx="1507537" cy="218836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24400" y="4572000"/>
            <a:ext cx="3700670" cy="1661231"/>
            <a:chOff x="4724400" y="4572000"/>
            <a:chExt cx="3700670" cy="1661231"/>
          </a:xfrm>
        </p:grpSpPr>
        <p:pic>
          <p:nvPicPr>
            <p:cNvPr id="11" name="Picture 10" descr="cartoon-man-with-bag-of-money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24400" y="4572000"/>
              <a:ext cx="1295400" cy="1661231"/>
            </a:xfrm>
            <a:prstGeom prst="rect">
              <a:avLst/>
            </a:prstGeom>
          </p:spPr>
        </p:pic>
        <p:pic>
          <p:nvPicPr>
            <p:cNvPr id="13" name="Picture 12" descr="impact_on_devs.png"/>
            <p:cNvPicPr>
              <a:picLocks noChangeAspect="1"/>
            </p:cNvPicPr>
            <p:nvPr/>
          </p:nvPicPr>
          <p:blipFill>
            <a:blip r:embed="rId11"/>
            <a:srcRect l="69167" t="61333" r="2500" b="8000"/>
            <a:stretch>
              <a:fillRect/>
            </a:stretch>
          </p:blipFill>
          <p:spPr>
            <a:xfrm>
              <a:off x="6172200" y="4572000"/>
              <a:ext cx="2252870" cy="15240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advTm="202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Cloning</a:t>
            </a:r>
          </a:p>
          <a:p>
            <a:pPr lvl="1"/>
            <a:r>
              <a:rPr lang="en-US" dirty="0" smtClean="0"/>
              <a:t>Apps with significant code sharing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Plagiarism</a:t>
            </a:r>
          </a:p>
          <a:p>
            <a:pPr lvl="1"/>
            <a:r>
              <a:rPr lang="en-US" dirty="0" smtClean="0"/>
              <a:t>C</a:t>
            </a:r>
            <a:r>
              <a:rPr lang="en-US" i="1" dirty="0" smtClean="0"/>
              <a:t>loned </a:t>
            </a:r>
            <a:r>
              <a:rPr lang="en-US" dirty="0" smtClean="0"/>
              <a:t>apps by different authors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Owner</a:t>
            </a:r>
          </a:p>
          <a:p>
            <a:pPr lvl="1"/>
            <a:r>
              <a:rPr lang="en-US" dirty="0" smtClean="0"/>
              <a:t>Signed and uploaded a given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 advTm="8176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– Android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265,000 apps from 17 markets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447800" y="23622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play.png"/>
          <p:cNvPicPr>
            <a:picLocks noChangeAspect="1"/>
          </p:cNvPicPr>
          <p:nvPr/>
        </p:nvPicPr>
        <p:blipFill>
          <a:blip r:embed="rId3"/>
          <a:srcRect r="76383"/>
          <a:stretch>
            <a:fillRect/>
          </a:stretch>
        </p:blipFill>
        <p:spPr>
          <a:xfrm>
            <a:off x="8001000" y="3200400"/>
            <a:ext cx="457199" cy="436623"/>
          </a:xfrm>
          <a:prstGeom prst="rect">
            <a:avLst/>
          </a:prstGeom>
        </p:spPr>
      </p:pic>
      <p:pic>
        <p:nvPicPr>
          <p:cNvPr id="8" name="Picture 7" descr="slideme.png"/>
          <p:cNvPicPr>
            <a:picLocks noChangeAspect="1"/>
          </p:cNvPicPr>
          <p:nvPr/>
        </p:nvPicPr>
        <p:blipFill>
          <a:blip r:embed="rId4"/>
          <a:srcRect l="54071"/>
          <a:stretch>
            <a:fillRect/>
          </a:stretch>
        </p:blipFill>
        <p:spPr>
          <a:xfrm>
            <a:off x="7848600" y="3615622"/>
            <a:ext cx="563158" cy="499178"/>
          </a:xfrm>
          <a:prstGeom prst="rect">
            <a:avLst/>
          </a:prstGeom>
        </p:spPr>
      </p:pic>
      <p:pic>
        <p:nvPicPr>
          <p:cNvPr id="9" name="Picture 8" descr="gfan.gif"/>
          <p:cNvPicPr>
            <a:picLocks noChangeAspect="1"/>
          </p:cNvPicPr>
          <p:nvPr/>
        </p:nvPicPr>
        <p:blipFill>
          <a:blip r:embed="rId5"/>
          <a:srcRect r="46667"/>
          <a:stretch>
            <a:fillRect/>
          </a:stretch>
        </p:blipFill>
        <p:spPr>
          <a:xfrm>
            <a:off x="7620000" y="4114800"/>
            <a:ext cx="990600" cy="371475"/>
          </a:xfrm>
          <a:prstGeom prst="rect">
            <a:avLst/>
          </a:prstGeom>
        </p:spPr>
      </p:pic>
      <p:pic>
        <p:nvPicPr>
          <p:cNvPr id="10" name="Picture 9" descr="proandroid.png"/>
          <p:cNvPicPr>
            <a:picLocks noChangeAspect="1"/>
          </p:cNvPicPr>
          <p:nvPr/>
        </p:nvPicPr>
        <p:blipFill>
          <a:blip r:embed="rId6"/>
          <a:srcRect r="78571"/>
          <a:stretch>
            <a:fillRect/>
          </a:stretch>
        </p:blipFill>
        <p:spPr>
          <a:xfrm>
            <a:off x="7924800" y="4572000"/>
            <a:ext cx="533400" cy="582789"/>
          </a:xfrm>
          <a:prstGeom prst="rect">
            <a:avLst/>
          </a:prstGeom>
        </p:spPr>
      </p:pic>
    </p:spTree>
  </p:cSld>
  <p:clrMapOvr>
    <a:masterClrMapping/>
  </p:clrMapOvr>
  <p:transition advTm="1701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– Clone Clusters</a:t>
            </a:r>
            <a:endParaRPr lang="en-US" dirty="0"/>
          </a:p>
        </p:txBody>
      </p:sp>
      <p:pic>
        <p:nvPicPr>
          <p:cNvPr id="4" name="Picture 3" descr="CrawledApps.png"/>
          <p:cNvPicPr>
            <a:picLocks noChangeAspect="1"/>
          </p:cNvPicPr>
          <p:nvPr/>
        </p:nvPicPr>
        <p:blipFill>
          <a:blip r:embed="rId3"/>
          <a:srcRect t="29000"/>
          <a:stretch>
            <a:fillRect/>
          </a:stretch>
        </p:blipFill>
        <p:spPr>
          <a:xfrm>
            <a:off x="0" y="3200400"/>
            <a:ext cx="9158310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265,000 apps from 17 markets</a:t>
            </a:r>
          </a:p>
        </p:txBody>
      </p:sp>
      <p:sp>
        <p:nvSpPr>
          <p:cNvPr id="7" name="Oval 6"/>
          <p:cNvSpPr/>
          <p:nvPr/>
        </p:nvSpPr>
        <p:spPr>
          <a:xfrm>
            <a:off x="1066800" y="4495800"/>
            <a:ext cx="228600" cy="22860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24400" y="3962400"/>
            <a:ext cx="228600" cy="228600"/>
          </a:xfrm>
          <a:prstGeom prst="ellipse">
            <a:avLst/>
          </a:prstGeom>
          <a:solidFill>
            <a:srgbClr val="41FF0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72400" y="4495800"/>
            <a:ext cx="228600" cy="228600"/>
          </a:xfrm>
          <a:prstGeom prst="ellipse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524000" y="4419600"/>
            <a:ext cx="6172200" cy="838200"/>
            <a:chOff x="1524000" y="4419600"/>
            <a:chExt cx="6172200" cy="838200"/>
          </a:xfrm>
        </p:grpSpPr>
        <p:sp>
          <p:nvSpPr>
            <p:cNvPr id="10" name="Oval 9"/>
            <p:cNvSpPr/>
            <p:nvPr/>
          </p:nvSpPr>
          <p:spPr>
            <a:xfrm>
              <a:off x="1524000" y="4953000"/>
              <a:ext cx="228600" cy="228600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648200" y="4419600"/>
              <a:ext cx="228600" cy="228600"/>
            </a:xfrm>
            <a:prstGeom prst="ellipse">
              <a:avLst/>
            </a:prstGeom>
            <a:solidFill>
              <a:srgbClr val="41FF0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467600" y="5029200"/>
              <a:ext cx="228600" cy="2286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05000" y="4876800"/>
            <a:ext cx="5334000" cy="990600"/>
            <a:chOff x="1905000" y="4876800"/>
            <a:chExt cx="5334000" cy="990600"/>
          </a:xfrm>
        </p:grpSpPr>
        <p:sp>
          <p:nvSpPr>
            <p:cNvPr id="11" name="Oval 10"/>
            <p:cNvSpPr/>
            <p:nvPr/>
          </p:nvSpPr>
          <p:spPr>
            <a:xfrm>
              <a:off x="1905000" y="5410200"/>
              <a:ext cx="228600" cy="228600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419600" y="4876800"/>
              <a:ext cx="228600" cy="228600"/>
            </a:xfrm>
            <a:prstGeom prst="ellipse">
              <a:avLst/>
            </a:prstGeom>
            <a:solidFill>
              <a:srgbClr val="41FF0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010400" y="5638800"/>
              <a:ext cx="228600" cy="2286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  <p:transition advTm="5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– Clone Clusters</a:t>
            </a:r>
            <a:endParaRPr lang="en-US" dirty="0"/>
          </a:p>
        </p:txBody>
      </p:sp>
      <p:pic>
        <p:nvPicPr>
          <p:cNvPr id="5" name="Picture 4" descr="ClusteredAppsPreCircle.png"/>
          <p:cNvPicPr>
            <a:picLocks noChangeAspect="1"/>
          </p:cNvPicPr>
          <p:nvPr/>
        </p:nvPicPr>
        <p:blipFill>
          <a:blip r:embed="rId2"/>
          <a:srcRect t="55556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820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Crussell</a:t>
            </a:r>
            <a:r>
              <a:rPr lang="en-US" dirty="0" smtClean="0"/>
              <a:t> ESORICS 2013]</a:t>
            </a:r>
          </a:p>
          <a:p>
            <a:r>
              <a:rPr lang="en-US" dirty="0" smtClean="0"/>
              <a:t>&gt;5,000 clusters of similar apps</a:t>
            </a:r>
          </a:p>
          <a:p>
            <a:r>
              <a:rPr lang="en-US" dirty="0" smtClean="0"/>
              <a:t>&gt;44,000 unique apps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FB443-C135-48E1-B7BA-9A8C14DA6E7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advTm="19197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5.6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.3|1.1"/>
</p:tagLst>
</file>

<file path=ppt/tags/tag1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2.8|12.5|45.5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.8|3.2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21.4|4.6|2.8|2.9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2.7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20.9|1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5.3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3.8|3.8|3.8|5.7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5.9|8.5|8.9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.4|0.6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6491</TotalTime>
  <Words>628</Words>
  <Application>Microsoft Macintosh PowerPoint</Application>
  <PresentationFormat>On-screen Show (4:3)</PresentationFormat>
  <Paragraphs>229</Paragraphs>
  <Slides>38</Slides>
  <Notes>30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Examining the Landscape and Impact of Android App Plagiarism </vt:lpstr>
      <vt:lpstr>Smartphones Abound</vt:lpstr>
      <vt:lpstr>Slide 3</vt:lpstr>
      <vt:lpstr>Plagiarism Harms the App Ecosystem</vt:lpstr>
      <vt:lpstr>Investigation Goals</vt:lpstr>
      <vt:lpstr>Definitions</vt:lpstr>
      <vt:lpstr>Dataset – Android Apps</vt:lpstr>
      <vt:lpstr>Dataset – Clone Clusters</vt:lpstr>
      <vt:lpstr>Dataset – Clone Clusters</vt:lpstr>
      <vt:lpstr>Dataset – Clone Clusters</vt:lpstr>
      <vt:lpstr>Characteristics of Cloned Apps</vt:lpstr>
      <vt:lpstr>Cloning between Markets</vt:lpstr>
      <vt:lpstr>How do Plagiarized Apps Impact Developers?</vt:lpstr>
      <vt:lpstr>Determining Impact</vt:lpstr>
      <vt:lpstr>Determining Impact</vt:lpstr>
      <vt:lpstr>(we’re not Google)</vt:lpstr>
      <vt:lpstr>Slide 17</vt:lpstr>
      <vt:lpstr>Advertising Background</vt:lpstr>
      <vt:lpstr>Number of Users Running an App</vt:lpstr>
      <vt:lpstr>Dataset – Network Traffic</vt:lpstr>
      <vt:lpstr>Determine Ownership of Apps</vt:lpstr>
      <vt:lpstr>Determine Ownership of Apps</vt:lpstr>
      <vt:lpstr>Determine Ownership of Apps</vt:lpstr>
      <vt:lpstr>Determine Ownership of Apps</vt:lpstr>
      <vt:lpstr>Determine Ownership of Apps</vt:lpstr>
      <vt:lpstr>Determine Ownership of Apps</vt:lpstr>
      <vt:lpstr>Determine Ownership of Apps</vt:lpstr>
      <vt:lpstr>Determine Ownership of Apps</vt:lpstr>
      <vt:lpstr>Determine Ownership of Apps</vt:lpstr>
      <vt:lpstr>Determine Ownership of Apps</vt:lpstr>
      <vt:lpstr>Identifying Original Apps:</vt:lpstr>
      <vt:lpstr>Determining Original vs Clones</vt:lpstr>
      <vt:lpstr>Determining Original vs Clones</vt:lpstr>
      <vt:lpstr>Determining Original vs Clones</vt:lpstr>
      <vt:lpstr>Determining Original vs Clones</vt:lpstr>
      <vt:lpstr>Slide 36</vt:lpstr>
      <vt:lpstr>Suggestions for Reducing Cloning</vt:lpstr>
      <vt:lpstr>Conclusion</vt:lpstr>
    </vt:vector>
  </TitlesOfParts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hc</dc:creator>
  <cp:lastModifiedBy>Clint Gibler</cp:lastModifiedBy>
  <cp:revision>180</cp:revision>
  <dcterms:created xsi:type="dcterms:W3CDTF">2013-07-21T20:25:57Z</dcterms:created>
  <dcterms:modified xsi:type="dcterms:W3CDTF">2013-07-21T20:30:57Z</dcterms:modified>
</cp:coreProperties>
</file>